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337" r:id="rId2"/>
    <p:sldId id="328" r:id="rId3"/>
    <p:sldId id="330" r:id="rId4"/>
    <p:sldId id="334" r:id="rId5"/>
    <p:sldId id="338" r:id="rId6"/>
    <p:sldId id="339" r:id="rId7"/>
    <p:sldId id="342" r:id="rId8"/>
    <p:sldId id="340" r:id="rId9"/>
    <p:sldId id="341" r:id="rId10"/>
    <p:sldId id="343" r:id="rId11"/>
    <p:sldId id="344" r:id="rId12"/>
    <p:sldId id="345" r:id="rId13"/>
    <p:sldId id="353" r:id="rId14"/>
    <p:sldId id="352" r:id="rId15"/>
    <p:sldId id="346" r:id="rId16"/>
    <p:sldId id="347" r:id="rId17"/>
    <p:sldId id="348" r:id="rId18"/>
    <p:sldId id="349" r:id="rId19"/>
    <p:sldId id="350" r:id="rId20"/>
    <p:sldId id="351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559" autoAdjust="0"/>
    <p:restoredTop sz="93880" autoAdjust="0"/>
  </p:normalViewPr>
  <p:slideViewPr>
    <p:cSldViewPr snapToGrid="0">
      <p:cViewPr>
        <p:scale>
          <a:sx n="52" d="100"/>
          <a:sy n="52" d="100"/>
        </p:scale>
        <p:origin x="87" y="71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95A372-E219-4A47-9B57-DAB16DC91C8E}" type="datetimeFigureOut">
              <a:rPr lang="en-AU" smtClean="0"/>
              <a:t>24/06/2020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29ABA3-72B8-441F-AA9B-D3737D2CB9D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528653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Plant cell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9ABA3-72B8-441F-AA9B-D3737D2CB9D9}" type="slidenum">
              <a:rPr lang="en-AU" smtClean="0"/>
              <a:t>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191678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Animal Cell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9ABA3-72B8-441F-AA9B-D3737D2CB9D9}" type="slidenum">
              <a:rPr lang="en-AU" smtClean="0"/>
              <a:t>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215039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Plant cell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9ABA3-72B8-441F-AA9B-D3737D2CB9D9}" type="slidenum">
              <a:rPr lang="en-AU" smtClean="0"/>
              <a:t>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407661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Plant cell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9ABA3-72B8-441F-AA9B-D3737D2CB9D9}" type="slidenum">
              <a:rPr lang="en-AU" smtClean="0"/>
              <a:t>10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520991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24/06/2020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386285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24/06/2020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963337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24/06/2020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83018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24/06/2020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907468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24/06/2020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216318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24/06/2020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442873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24/06/2020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145334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24/06/2020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312844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24/06/2020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532388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24/06/2020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51689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24/06/2020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344683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F726FA-289A-47A4-9DB2-36250D803CC9}" type="datetimeFigureOut">
              <a:rPr lang="en-AU" smtClean="0"/>
              <a:t>24/06/2020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26B6D5-E49B-468D-A565-A6E4E9BB07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06294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2629473" cy="523220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2800" dirty="0" smtClean="0"/>
              <a:t>Questions 1 &amp; 2</a:t>
            </a:r>
            <a:endParaRPr lang="en-AU" sz="2800" dirty="0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377024" y="982208"/>
            <a:ext cx="8070785" cy="370198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2800" b="1" dirty="0" smtClean="0">
                <a:latin typeface="+mn-lt"/>
              </a:rPr>
              <a:t>MR GREEN</a:t>
            </a:r>
          </a:p>
          <a:p>
            <a:endParaRPr lang="en-AU" sz="2800" b="1" dirty="0" smtClean="0">
              <a:latin typeface="+mn-lt"/>
            </a:endParaRPr>
          </a:p>
          <a:p>
            <a:pPr>
              <a:lnSpc>
                <a:spcPct val="150000"/>
              </a:lnSpc>
            </a:pPr>
            <a:r>
              <a:rPr lang="en-AU" sz="2800" b="1" u="sng" dirty="0" smtClean="0">
                <a:latin typeface="+mn-lt"/>
                <a:cs typeface="Arial" panose="020B0604020202020204" pitchFamily="34" charset="0"/>
              </a:rPr>
              <a:t>M</a:t>
            </a:r>
            <a:r>
              <a:rPr lang="en-AU" sz="2800" u="sng" dirty="0" smtClean="0">
                <a:latin typeface="+mn-lt"/>
                <a:cs typeface="Arial" panose="020B0604020202020204" pitchFamily="34" charset="0"/>
              </a:rPr>
              <a:t>ove</a:t>
            </a:r>
            <a:r>
              <a:rPr lang="en-AU" sz="2800" dirty="0" smtClean="0">
                <a:latin typeface="+mn-lt"/>
                <a:cs typeface="Arial" panose="020B0604020202020204" pitchFamily="34" charset="0"/>
              </a:rPr>
              <a:t> </a:t>
            </a:r>
            <a:r>
              <a:rPr lang="en-AU" sz="2800" dirty="0">
                <a:latin typeface="+mn-lt"/>
                <a:cs typeface="Arial" panose="020B0604020202020204" pitchFamily="34" charset="0"/>
              </a:rPr>
              <a:t>to find the resources they </a:t>
            </a:r>
            <a:r>
              <a:rPr lang="en-AU" sz="2800" dirty="0" smtClean="0">
                <a:latin typeface="+mn-lt"/>
                <a:cs typeface="Arial" panose="020B0604020202020204" pitchFamily="34" charset="0"/>
              </a:rPr>
              <a:t>need</a:t>
            </a:r>
          </a:p>
          <a:p>
            <a:pPr>
              <a:lnSpc>
                <a:spcPct val="150000"/>
              </a:lnSpc>
            </a:pPr>
            <a:r>
              <a:rPr lang="en-AU" sz="2800" b="1" u="sng" dirty="0" smtClean="0">
                <a:latin typeface="+mn-lt"/>
                <a:cs typeface="Arial" panose="020B0604020202020204" pitchFamily="34" charset="0"/>
              </a:rPr>
              <a:t>R</a:t>
            </a:r>
            <a:r>
              <a:rPr lang="en-AU" sz="2800" u="sng" dirty="0" smtClean="0">
                <a:latin typeface="+mn-lt"/>
                <a:cs typeface="Arial" panose="020B0604020202020204" pitchFamily="34" charset="0"/>
              </a:rPr>
              <a:t>espond</a:t>
            </a:r>
            <a:r>
              <a:rPr lang="en-AU" sz="2800" dirty="0" smtClean="0">
                <a:latin typeface="+mn-lt"/>
                <a:cs typeface="Arial" panose="020B0604020202020204" pitchFamily="34" charset="0"/>
              </a:rPr>
              <a:t> </a:t>
            </a:r>
            <a:r>
              <a:rPr lang="en-AU" sz="2800" dirty="0">
                <a:latin typeface="+mn-lt"/>
                <a:cs typeface="Arial" panose="020B0604020202020204" pitchFamily="34" charset="0"/>
              </a:rPr>
              <a:t>to changes in their </a:t>
            </a:r>
            <a:r>
              <a:rPr lang="en-AU" sz="2800" dirty="0" smtClean="0">
                <a:latin typeface="+mn-lt"/>
                <a:cs typeface="Arial" panose="020B0604020202020204" pitchFamily="34" charset="0"/>
              </a:rPr>
              <a:t>environment</a:t>
            </a:r>
          </a:p>
          <a:p>
            <a:pPr>
              <a:lnSpc>
                <a:spcPct val="150000"/>
              </a:lnSpc>
            </a:pPr>
            <a:r>
              <a:rPr lang="en-AU" sz="2800" b="1" u="sng" dirty="0" smtClean="0">
                <a:latin typeface="+mn-lt"/>
                <a:cs typeface="Arial" panose="020B0604020202020204" pitchFamily="34" charset="0"/>
              </a:rPr>
              <a:t>G</a:t>
            </a:r>
            <a:r>
              <a:rPr lang="en-AU" sz="2800" u="sng" dirty="0" smtClean="0">
                <a:latin typeface="+mn-lt"/>
                <a:cs typeface="Arial" panose="020B0604020202020204" pitchFamily="34" charset="0"/>
              </a:rPr>
              <a:t>row</a:t>
            </a:r>
            <a:r>
              <a:rPr lang="en-AU" sz="2800" dirty="0" smtClean="0">
                <a:latin typeface="+mn-lt"/>
                <a:cs typeface="Arial" panose="020B0604020202020204" pitchFamily="34" charset="0"/>
              </a:rPr>
              <a:t> </a:t>
            </a:r>
            <a:r>
              <a:rPr lang="en-AU" sz="2800" dirty="0">
                <a:latin typeface="+mn-lt"/>
                <a:cs typeface="Arial" panose="020B0604020202020204" pitchFamily="34" charset="0"/>
              </a:rPr>
              <a:t>as they get </a:t>
            </a:r>
            <a:r>
              <a:rPr lang="en-AU" sz="2800" dirty="0" smtClean="0">
                <a:latin typeface="+mn-lt"/>
                <a:cs typeface="Arial" panose="020B0604020202020204" pitchFamily="34" charset="0"/>
              </a:rPr>
              <a:t>older</a:t>
            </a:r>
          </a:p>
          <a:p>
            <a:pPr>
              <a:lnSpc>
                <a:spcPct val="150000"/>
              </a:lnSpc>
            </a:pPr>
            <a:r>
              <a:rPr lang="en-AU" sz="2800" b="1" u="sng" dirty="0" smtClean="0">
                <a:latin typeface="+mn-lt"/>
                <a:cs typeface="Arial" panose="020B0604020202020204" pitchFamily="34" charset="0"/>
              </a:rPr>
              <a:t>R</a:t>
            </a:r>
            <a:r>
              <a:rPr lang="en-AU" sz="2800" u="sng" dirty="0" smtClean="0">
                <a:latin typeface="+mn-lt"/>
                <a:cs typeface="Arial" panose="020B0604020202020204" pitchFamily="34" charset="0"/>
              </a:rPr>
              <a:t>eproduce</a:t>
            </a:r>
            <a:r>
              <a:rPr lang="en-AU" sz="2800" dirty="0" smtClean="0">
                <a:latin typeface="+mn-lt"/>
                <a:cs typeface="Arial" panose="020B0604020202020204" pitchFamily="34" charset="0"/>
              </a:rPr>
              <a:t> </a:t>
            </a:r>
            <a:r>
              <a:rPr lang="en-AU" sz="2800" dirty="0">
                <a:latin typeface="+mn-lt"/>
                <a:cs typeface="Arial" panose="020B0604020202020204" pitchFamily="34" charset="0"/>
              </a:rPr>
              <a:t>to make new </a:t>
            </a:r>
            <a:r>
              <a:rPr lang="en-AU" sz="2800" dirty="0" smtClean="0">
                <a:latin typeface="+mn-lt"/>
                <a:cs typeface="Arial" panose="020B0604020202020204" pitchFamily="34" charset="0"/>
              </a:rPr>
              <a:t>individuals</a:t>
            </a:r>
          </a:p>
          <a:p>
            <a:pPr>
              <a:lnSpc>
                <a:spcPct val="150000"/>
              </a:lnSpc>
            </a:pPr>
            <a:r>
              <a:rPr lang="en-AU" sz="2800" b="1" u="sng" dirty="0" smtClean="0">
                <a:latin typeface="+mn-lt"/>
                <a:cs typeface="Arial" panose="020B0604020202020204" pitchFamily="34" charset="0"/>
              </a:rPr>
              <a:t>E</a:t>
            </a:r>
            <a:r>
              <a:rPr lang="en-AU" sz="2800" u="sng" dirty="0" smtClean="0">
                <a:latin typeface="+mn-lt"/>
                <a:cs typeface="Arial" panose="020B0604020202020204" pitchFamily="34" charset="0"/>
              </a:rPr>
              <a:t>xcrete</a:t>
            </a:r>
            <a:r>
              <a:rPr lang="en-AU" sz="2800" dirty="0" smtClean="0">
                <a:latin typeface="+mn-lt"/>
                <a:cs typeface="Arial" panose="020B0604020202020204" pitchFamily="34" charset="0"/>
              </a:rPr>
              <a:t> </a:t>
            </a:r>
            <a:r>
              <a:rPr lang="en-AU" sz="2800" dirty="0">
                <a:latin typeface="+mn-lt"/>
                <a:cs typeface="Arial" panose="020B0604020202020204" pitchFamily="34" charset="0"/>
              </a:rPr>
              <a:t>waste products from their </a:t>
            </a:r>
            <a:r>
              <a:rPr lang="en-AU" sz="2800" dirty="0" smtClean="0">
                <a:latin typeface="+mn-lt"/>
                <a:cs typeface="Arial" panose="020B0604020202020204" pitchFamily="34" charset="0"/>
              </a:rPr>
              <a:t>bodies</a:t>
            </a:r>
          </a:p>
          <a:p>
            <a:pPr>
              <a:lnSpc>
                <a:spcPct val="150000"/>
              </a:lnSpc>
            </a:pPr>
            <a:r>
              <a:rPr lang="en-AU" sz="2800" b="1" u="sng" dirty="0" smtClean="0">
                <a:latin typeface="+mn-lt"/>
                <a:cs typeface="Arial" panose="020B0604020202020204" pitchFamily="34" charset="0"/>
              </a:rPr>
              <a:t>E</a:t>
            </a:r>
            <a:r>
              <a:rPr lang="en-AU" sz="2800" u="sng" dirty="0" smtClean="0">
                <a:latin typeface="+mn-lt"/>
                <a:cs typeface="Arial" panose="020B0604020202020204" pitchFamily="34" charset="0"/>
              </a:rPr>
              <a:t>xchange gases</a:t>
            </a:r>
            <a:r>
              <a:rPr lang="en-AU" sz="2800" dirty="0" smtClean="0">
                <a:latin typeface="+mn-lt"/>
                <a:cs typeface="Arial" panose="020B0604020202020204" pitchFamily="34" charset="0"/>
              </a:rPr>
              <a:t> with their environment</a:t>
            </a:r>
          </a:p>
          <a:p>
            <a:pPr>
              <a:lnSpc>
                <a:spcPct val="150000"/>
              </a:lnSpc>
            </a:pPr>
            <a:r>
              <a:rPr lang="en-AU" sz="2800" b="1" u="sng" dirty="0" smtClean="0">
                <a:latin typeface="+mn-lt"/>
                <a:cs typeface="Arial" panose="020B0604020202020204" pitchFamily="34" charset="0"/>
              </a:rPr>
              <a:t>N</a:t>
            </a:r>
            <a:r>
              <a:rPr lang="en-AU" sz="2800" u="sng" dirty="0" smtClean="0">
                <a:latin typeface="+mn-lt"/>
                <a:cs typeface="Arial" panose="020B0604020202020204" pitchFamily="34" charset="0"/>
              </a:rPr>
              <a:t>utrition</a:t>
            </a:r>
            <a:r>
              <a:rPr lang="en-AU" sz="2800" dirty="0" smtClean="0">
                <a:latin typeface="+mn-lt"/>
                <a:cs typeface="Arial" panose="020B0604020202020204" pitchFamily="34" charset="0"/>
              </a:rPr>
              <a:t> </a:t>
            </a:r>
            <a:r>
              <a:rPr lang="en-AU" sz="2800" dirty="0">
                <a:latin typeface="+mn-lt"/>
                <a:cs typeface="Arial" panose="020B0604020202020204" pitchFamily="34" charset="0"/>
              </a:rPr>
              <a:t>from food and water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9313059" y="5516724"/>
          <a:ext cx="2646908" cy="10109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6469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Vocabulary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 smtClean="0"/>
                        <a:t>Characteristic: feature or quality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29233" r="8338" b="7055"/>
          <a:stretch/>
        </p:blipFill>
        <p:spPr>
          <a:xfrm>
            <a:off x="7317796" y="1480696"/>
            <a:ext cx="1677280" cy="166475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3797" y="148208"/>
            <a:ext cx="1794907" cy="110455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l="35292" t="17751" r="12663" b="39795"/>
          <a:stretch/>
        </p:blipFill>
        <p:spPr>
          <a:xfrm>
            <a:off x="2525888" y="808801"/>
            <a:ext cx="2109292" cy="1075366"/>
          </a:xfrm>
          <a:prstGeom prst="rect">
            <a:avLst/>
          </a:prstGeom>
        </p:spPr>
      </p:pic>
      <p:pic>
        <p:nvPicPr>
          <p:cNvPr id="1026" name="Picture 2" descr="Image result for ey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1381" y="204626"/>
            <a:ext cx="1615524" cy="1077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6"/>
          <a:srcRect l="25133" b="5823"/>
          <a:stretch/>
        </p:blipFill>
        <p:spPr>
          <a:xfrm>
            <a:off x="6163185" y="3063680"/>
            <a:ext cx="1591367" cy="133454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06435" y="4398227"/>
            <a:ext cx="2046215" cy="136166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37138" y="5587380"/>
            <a:ext cx="2092405" cy="1171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06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 uiExpand="1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3214011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Question 12 &amp; 13</a:t>
            </a:r>
            <a:endParaRPr lang="en-AU" sz="3200" dirty="0"/>
          </a:p>
        </p:txBody>
      </p:sp>
      <p:sp>
        <p:nvSpPr>
          <p:cNvPr id="3" name="TextBox 2"/>
          <p:cNvSpPr txBox="1"/>
          <p:nvPr/>
        </p:nvSpPr>
        <p:spPr>
          <a:xfrm>
            <a:off x="519843" y="1166842"/>
            <a:ext cx="859540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/>
              <a:t>Fungi </a:t>
            </a:r>
            <a:r>
              <a:rPr lang="en-AU" sz="2800" dirty="0" smtClean="0"/>
              <a:t>have a </a:t>
            </a:r>
            <a:r>
              <a:rPr lang="en-AU" sz="2800" b="1" dirty="0" smtClean="0"/>
              <a:t>cell wall</a:t>
            </a:r>
            <a:r>
              <a:rPr lang="en-AU" sz="2800" dirty="0" smtClean="0"/>
              <a:t>, however, do </a:t>
            </a:r>
            <a:r>
              <a:rPr lang="en-AU" sz="2800" dirty="0"/>
              <a:t>not have </a:t>
            </a:r>
            <a:r>
              <a:rPr lang="en-AU" sz="2800" b="1" dirty="0"/>
              <a:t>c</a:t>
            </a:r>
            <a:r>
              <a:rPr lang="en-AU" sz="2800" b="1" dirty="0" smtClean="0"/>
              <a:t>hloroplasts.</a:t>
            </a:r>
            <a:r>
              <a:rPr lang="en-AU" sz="2800" dirty="0" smtClean="0"/>
              <a:t> </a:t>
            </a:r>
            <a:endParaRPr lang="en-AU" sz="2800" dirty="0"/>
          </a:p>
          <a:p>
            <a:r>
              <a:rPr lang="en-AU" sz="2800" dirty="0"/>
              <a:t>This means they can not make their own food.</a:t>
            </a:r>
          </a:p>
          <a:p>
            <a:r>
              <a:rPr lang="en-AU" sz="2800" dirty="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8CE176-DA0B-4B6E-A91E-DD065628BE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7084" y="2384172"/>
            <a:ext cx="5845311" cy="3576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17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2339356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Question 14</a:t>
            </a:r>
            <a:endParaRPr lang="en-AU" sz="3200" dirty="0"/>
          </a:p>
        </p:txBody>
      </p:sp>
      <p:sp>
        <p:nvSpPr>
          <p:cNvPr id="2" name="TextBox 1"/>
          <p:cNvSpPr txBox="1"/>
          <p:nvPr/>
        </p:nvSpPr>
        <p:spPr>
          <a:xfrm>
            <a:off x="1" y="792219"/>
            <a:ext cx="779252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b="1" dirty="0" smtClean="0"/>
              <a:t>Prokaryotic Cells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800" dirty="0" smtClean="0"/>
              <a:t>Prokaryotic cells are the most primitive cellular forms on Earth.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800" dirty="0" smtClean="0"/>
              <a:t>They only possess a few organelles. They do not usually have a nucleus (their DNA is in the cytoplasm).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800" dirty="0" smtClean="0"/>
              <a:t>Bacteria are an example of unicellular organisms.</a:t>
            </a:r>
          </a:p>
          <a:p>
            <a:endParaRPr lang="en-AU" sz="2800" dirty="0"/>
          </a:p>
          <a:p>
            <a:r>
              <a:rPr lang="en-AU" sz="2800" dirty="0"/>
              <a:t>		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/>
          </p:nvPr>
        </p:nvGraphicFramePr>
        <p:xfrm>
          <a:off x="9500653" y="5457645"/>
          <a:ext cx="2605964" cy="12801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16931">
                <a:tc>
                  <a:txBody>
                    <a:bodyPr/>
                    <a:lstStyle/>
                    <a:p>
                      <a:r>
                        <a:rPr lang="en-AU" dirty="0" smtClean="0"/>
                        <a:t>Vocabulary</a:t>
                      </a:r>
                      <a:endParaRPr lang="en-AU" dirty="0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800" i="1" dirty="0" smtClean="0"/>
                        <a:t>uni </a:t>
                      </a:r>
                      <a:r>
                        <a:rPr lang="en-AU" sz="1800" dirty="0" smtClean="0"/>
                        <a:t>means one 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800" i="1" dirty="0" smtClean="0"/>
                        <a:t>organism </a:t>
                      </a:r>
                      <a:r>
                        <a:rPr lang="en-AU" sz="1800" dirty="0" smtClean="0"/>
                        <a:t>means a living thing.</a:t>
                      </a:r>
                      <a:endParaRPr lang="en-AU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9091" y="4284452"/>
            <a:ext cx="3352143" cy="181426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0560" y="4140265"/>
            <a:ext cx="3644391" cy="2049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753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2339356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Question 14</a:t>
            </a:r>
            <a:endParaRPr lang="en-AU" sz="3200" dirty="0"/>
          </a:p>
        </p:txBody>
      </p:sp>
      <p:sp>
        <p:nvSpPr>
          <p:cNvPr id="2" name="TextBox 1"/>
          <p:cNvSpPr txBox="1"/>
          <p:nvPr/>
        </p:nvSpPr>
        <p:spPr>
          <a:xfrm>
            <a:off x="0" y="792219"/>
            <a:ext cx="8942717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b="1" dirty="0" smtClean="0"/>
              <a:t>Eukaryotic Cells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800" dirty="0" smtClean="0"/>
              <a:t>Eukaryotic cells are more complex than prokaryotic cells.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800" dirty="0" smtClean="0"/>
              <a:t>They can be unicellular or create multicellular organisms.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800" dirty="0" smtClean="0"/>
              <a:t>Eukaryotic cells contain a nucleus and many organelles.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800" dirty="0" smtClean="0"/>
              <a:t>Plant cells, fungal cells, and animal cells are all eukaryotic.</a:t>
            </a:r>
          </a:p>
          <a:p>
            <a:endParaRPr lang="en-AU" sz="2800" dirty="0"/>
          </a:p>
          <a:p>
            <a:r>
              <a:rPr lang="en-AU" sz="2800" dirty="0"/>
              <a:t>		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9683" y="3182135"/>
            <a:ext cx="4750279" cy="3557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597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4023093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Concept Development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/>
          </p:nvPr>
        </p:nvGraphicFramePr>
        <p:xfrm>
          <a:off x="9354003" y="292658"/>
          <a:ext cx="2605964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 smtClean="0"/>
                        <a:t>What does the word </a:t>
                      </a:r>
                      <a:r>
                        <a:rPr lang="en-AU" i="1" baseline="0" dirty="0" smtClean="0"/>
                        <a:t>multi</a:t>
                      </a:r>
                      <a:r>
                        <a:rPr lang="en-AU" baseline="0" dirty="0" smtClean="0"/>
                        <a:t> mean?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9354003" y="1473578"/>
          <a:ext cx="2605964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2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 smtClean="0"/>
                        <a:t>How are different body cells specialised?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9505" y="779426"/>
            <a:ext cx="877283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b="1" dirty="0" smtClean="0"/>
              <a:t>Multicellular Organisms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800" dirty="0"/>
              <a:t>Other living things such as humans, fish, trees, and koalas are made of millions of cells. They are called multicellular organisms—</a:t>
            </a:r>
            <a:r>
              <a:rPr lang="en-AU" sz="2800" i="1" dirty="0"/>
              <a:t>multi </a:t>
            </a:r>
            <a:r>
              <a:rPr lang="en-AU" sz="2800" dirty="0"/>
              <a:t>means many.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800" dirty="0"/>
              <a:t>In multicellular organisms, all the cells work together but they do not all do the same thing.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800" dirty="0" smtClean="0"/>
              <a:t>The cells in multicellular organisms are </a:t>
            </a:r>
            <a:r>
              <a:rPr lang="en-AU" sz="2800" dirty="0"/>
              <a:t>specialised. This means that they have a special job to do in the body, and they have a structure that makes them better able to do their job.</a:t>
            </a:r>
          </a:p>
          <a:p>
            <a:endParaRPr lang="en-AU" sz="2800" dirty="0"/>
          </a:p>
          <a:p>
            <a:r>
              <a:rPr lang="en-AU" sz="2800" dirty="0"/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1290620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2339356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Question 15</a:t>
            </a:r>
            <a:endParaRPr lang="en-AU" sz="3200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/>
          </p:nvPr>
        </p:nvGraphicFramePr>
        <p:xfrm>
          <a:off x="9354003" y="292658"/>
          <a:ext cx="2605964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 smtClean="0"/>
                        <a:t>Where </a:t>
                      </a:r>
                      <a:r>
                        <a:rPr lang="en-AU" baseline="0" dirty="0"/>
                        <a:t>does the word </a:t>
                      </a:r>
                      <a:r>
                        <a:rPr lang="en-AU" baseline="0" dirty="0" smtClean="0"/>
                        <a:t>unicellular come from?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9354003" y="1473578"/>
          <a:ext cx="2605964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2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 smtClean="0"/>
                        <a:t>Name an example of a unicellular organism.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0" y="792219"/>
            <a:ext cx="8683925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b="1" dirty="0" smtClean="0"/>
              <a:t>Unicellular Organisms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800" dirty="0" smtClean="0"/>
              <a:t>Many </a:t>
            </a:r>
            <a:r>
              <a:rPr lang="en-AU" sz="2800" dirty="0"/>
              <a:t>of the living things on Earth are made up of only one </a:t>
            </a:r>
            <a:r>
              <a:rPr lang="en-AU" sz="2800" dirty="0" smtClean="0"/>
              <a:t>eukaryotic cell</a:t>
            </a:r>
            <a:r>
              <a:rPr lang="en-AU" sz="2800" dirty="0"/>
              <a:t>. This single cell has to carry out all the functions of life</a:t>
            </a:r>
            <a:r>
              <a:rPr lang="en-AU" sz="2800" dirty="0" smtClean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800" dirty="0"/>
              <a:t>Living things that are made up of only one cell are known as </a:t>
            </a:r>
            <a:r>
              <a:rPr lang="en-AU" sz="2800" b="1" dirty="0"/>
              <a:t>unicellular organisms</a:t>
            </a:r>
            <a:r>
              <a:rPr lang="en-AU" sz="2800" dirty="0"/>
              <a:t>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800" dirty="0" smtClean="0"/>
              <a:t>These </a:t>
            </a:r>
            <a:r>
              <a:rPr lang="en-AU" sz="2800" dirty="0"/>
              <a:t>living things are too small to be seen with the naked eye</a:t>
            </a:r>
            <a:r>
              <a:rPr lang="en-AU" sz="2800" dirty="0" smtClean="0"/>
              <a:t>.</a:t>
            </a:r>
          </a:p>
          <a:p>
            <a:endParaRPr lang="en-AU" sz="2800" dirty="0"/>
          </a:p>
          <a:p>
            <a:r>
              <a:rPr lang="en-AU" sz="2800" dirty="0"/>
              <a:t>		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838" y="4451895"/>
            <a:ext cx="3657600" cy="2171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2604" y="4081943"/>
            <a:ext cx="3332851" cy="2341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39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2339356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Question 16</a:t>
            </a:r>
            <a:endParaRPr lang="en-AU" sz="3200" dirty="0"/>
          </a:p>
        </p:txBody>
      </p:sp>
      <p:sp>
        <p:nvSpPr>
          <p:cNvPr id="2" name="TextBox 1"/>
          <p:cNvSpPr txBox="1"/>
          <p:nvPr/>
        </p:nvSpPr>
        <p:spPr>
          <a:xfrm>
            <a:off x="0" y="792219"/>
            <a:ext cx="868392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b="1" dirty="0" smtClean="0"/>
              <a:t>Unicellular Structure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800" dirty="0" smtClean="0"/>
              <a:t>Many unicellular organisms will have cells that are structured according to their lifestyles.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800" dirty="0" smtClean="0"/>
              <a:t>An </a:t>
            </a:r>
            <a:r>
              <a:rPr lang="en-AU" sz="2800" dirty="0" smtClean="0"/>
              <a:t>amoeba can </a:t>
            </a:r>
            <a:r>
              <a:rPr lang="en-AU" sz="2800" b="1" dirty="0" smtClean="0"/>
              <a:t>change its body shape </a:t>
            </a:r>
            <a:r>
              <a:rPr lang="en-AU" sz="2800" dirty="0" smtClean="0"/>
              <a:t>to create ‘feet’  for movement and a ‘mouth’ for swallowing food.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800" dirty="0" smtClean="0"/>
              <a:t>A paramecium is </a:t>
            </a:r>
            <a:r>
              <a:rPr lang="en-AU" sz="2800" b="1" dirty="0" smtClean="0"/>
              <a:t>lined with tiny hairs (cilia) </a:t>
            </a:r>
            <a:r>
              <a:rPr lang="en-AU" sz="2800" dirty="0" smtClean="0"/>
              <a:t>that help it move through fluid. </a:t>
            </a:r>
          </a:p>
          <a:p>
            <a:endParaRPr lang="en-AU" sz="2800" dirty="0"/>
          </a:p>
          <a:p>
            <a:r>
              <a:rPr lang="en-AU" sz="2800" dirty="0"/>
              <a:t>		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l="32051" t="29543" r="29957" b="31165"/>
          <a:stretch/>
        </p:blipFill>
        <p:spPr>
          <a:xfrm>
            <a:off x="8364534" y="75733"/>
            <a:ext cx="2684466" cy="185091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34050" t="35616" r="28443" b="25818"/>
          <a:stretch/>
        </p:blipFill>
        <p:spPr>
          <a:xfrm>
            <a:off x="9286240" y="1926646"/>
            <a:ext cx="2736299" cy="187569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0" y="3921499"/>
            <a:ext cx="868392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 smtClean="0"/>
              <a:t>A </a:t>
            </a:r>
            <a:r>
              <a:rPr lang="en-AU" sz="2800" dirty="0" smtClean="0"/>
              <a:t>euglena has a </a:t>
            </a:r>
            <a:r>
              <a:rPr lang="en-AU" sz="2800" b="1" dirty="0" smtClean="0"/>
              <a:t>bullet-shaped body </a:t>
            </a:r>
            <a:r>
              <a:rPr lang="en-AU" sz="2800" dirty="0" smtClean="0"/>
              <a:t>as well as a long </a:t>
            </a:r>
            <a:r>
              <a:rPr lang="en-AU" sz="2800" b="1" dirty="0" smtClean="0"/>
              <a:t>tail called a flagellum </a:t>
            </a:r>
            <a:r>
              <a:rPr lang="en-AU" sz="2800" dirty="0" smtClean="0"/>
              <a:t>to increase its speed.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 smtClean="0"/>
              <a:t>Chlamydomonas has an </a:t>
            </a:r>
            <a:r>
              <a:rPr lang="en-AU" sz="2800" b="1" dirty="0" smtClean="0"/>
              <a:t>eyespot that can detect light </a:t>
            </a:r>
            <a:r>
              <a:rPr lang="en-AU" sz="2800" dirty="0" smtClean="0"/>
              <a:t>for photosynthesis, and two flagella to help it swim.</a:t>
            </a:r>
            <a:endParaRPr lang="en-AU" sz="2800" dirty="0"/>
          </a:p>
          <a:p>
            <a:r>
              <a:rPr lang="en-AU" sz="2800" dirty="0"/>
              <a:t>		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/>
          <a:srcRect l="40764" t="33984" r="21304" b="26361"/>
          <a:stretch/>
        </p:blipFill>
        <p:spPr>
          <a:xfrm>
            <a:off x="10025921" y="5505478"/>
            <a:ext cx="1901919" cy="132558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5"/>
          <a:srcRect l="42034" t="32713" r="20277" b="28448"/>
          <a:stretch/>
        </p:blipFill>
        <p:spPr>
          <a:xfrm>
            <a:off x="8364534" y="3802336"/>
            <a:ext cx="2448908" cy="1682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767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8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899722"/>
            <a:ext cx="7355457" cy="563334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AU" sz="2400" b="1" dirty="0" smtClean="0"/>
              <a:t>Muscle Cells (myocytes)</a:t>
            </a:r>
          </a:p>
          <a:p>
            <a:r>
              <a:rPr lang="en-AU" sz="2400" dirty="0"/>
              <a:t>All </a:t>
            </a:r>
            <a:r>
              <a:rPr lang="en-AU" sz="2400" dirty="0" smtClean="0"/>
              <a:t>muscle cells </a:t>
            </a:r>
            <a:r>
              <a:rPr lang="en-AU" sz="2400" dirty="0"/>
              <a:t>contain a large number of mitochondria. </a:t>
            </a:r>
            <a:endParaRPr lang="en-AU" sz="2400" dirty="0" smtClean="0"/>
          </a:p>
          <a:p>
            <a:r>
              <a:rPr lang="en-AU" sz="2400" dirty="0" smtClean="0"/>
              <a:t>They are long and tubular, helping them to contract and relax.</a:t>
            </a:r>
          </a:p>
          <a:p>
            <a:r>
              <a:rPr lang="en-AU" sz="2400" dirty="0" smtClean="0"/>
              <a:t>The </a:t>
            </a:r>
            <a:r>
              <a:rPr lang="en-AU" sz="2400" dirty="0"/>
              <a:t>three types of muscles in your body </a:t>
            </a:r>
            <a:r>
              <a:rPr lang="en-AU" sz="2400" dirty="0" smtClean="0"/>
              <a:t>are:</a:t>
            </a:r>
            <a:endParaRPr lang="en-AU" sz="2400" dirty="0"/>
          </a:p>
          <a:p>
            <a:pPr lvl="1"/>
            <a:r>
              <a:rPr lang="en-AU" dirty="0"/>
              <a:t>voluntary muscles (skeletal muscles</a:t>
            </a:r>
            <a:r>
              <a:rPr lang="en-AU" dirty="0" smtClean="0"/>
              <a:t>) move the bones of the skeleton</a:t>
            </a:r>
            <a:endParaRPr lang="en-AU" dirty="0"/>
          </a:p>
          <a:p>
            <a:pPr lvl="1"/>
            <a:r>
              <a:rPr lang="en-AU" dirty="0"/>
              <a:t>involuntary muscles (smooth muscles</a:t>
            </a:r>
            <a:r>
              <a:rPr lang="en-AU" dirty="0" smtClean="0"/>
              <a:t>) help our internal organs carry out functions such as breathing and digestion</a:t>
            </a:r>
            <a:endParaRPr lang="en-AU" dirty="0"/>
          </a:p>
          <a:p>
            <a:pPr lvl="1"/>
            <a:r>
              <a:rPr lang="en-AU" dirty="0"/>
              <a:t>cardiac muscles (heart muscles</a:t>
            </a:r>
            <a:r>
              <a:rPr lang="en-AU" dirty="0" smtClean="0"/>
              <a:t>) allow the heart to beat continuously</a:t>
            </a:r>
          </a:p>
          <a:p>
            <a:r>
              <a:rPr lang="en-AU" sz="2400" dirty="0" smtClean="0"/>
              <a:t>Cardiac </a:t>
            </a:r>
            <a:r>
              <a:rPr lang="en-AU" sz="2400" dirty="0"/>
              <a:t>muscle does not get tired. It has very large numbers of mitochondria to provide a continuous supply of energy. These characteristics allow the </a:t>
            </a:r>
            <a:r>
              <a:rPr lang="en-AU" sz="2400" dirty="0" smtClean="0"/>
              <a:t>heart </a:t>
            </a:r>
            <a:r>
              <a:rPr lang="en-AU" sz="2400" dirty="0"/>
              <a:t>to beat continuously.</a:t>
            </a:r>
          </a:p>
          <a:p>
            <a:endParaRPr lang="en-AU" sz="2400" dirty="0"/>
          </a:p>
          <a:p>
            <a:pPr lvl="1"/>
            <a:endParaRPr lang="en-AU" b="1" dirty="0"/>
          </a:p>
          <a:p>
            <a:pPr marL="0" indent="0">
              <a:buNone/>
            </a:pPr>
            <a:endParaRPr lang="en-AU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0" y="148208"/>
            <a:ext cx="2339356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Question 17</a:t>
            </a:r>
            <a:endParaRPr lang="en-AU" sz="3200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5457" y="305446"/>
            <a:ext cx="2157636" cy="20836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6299" y="2389073"/>
            <a:ext cx="2150612" cy="20126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6596" y="4712162"/>
            <a:ext cx="2129107" cy="1865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21271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899723"/>
            <a:ext cx="9057736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AU" b="1" dirty="0" smtClean="0"/>
              <a:t>Nerve Cells (neurones)</a:t>
            </a:r>
          </a:p>
          <a:p>
            <a:r>
              <a:rPr lang="en-AU" dirty="0" smtClean="0"/>
              <a:t>Nerve </a:t>
            </a:r>
            <a:r>
              <a:rPr lang="en-AU" dirty="0"/>
              <a:t>cells make up the brain, and carry information from the brain to other parts of the body</a:t>
            </a:r>
            <a:r>
              <a:rPr lang="en-AU" dirty="0" smtClean="0"/>
              <a:t>.</a:t>
            </a:r>
          </a:p>
          <a:p>
            <a:r>
              <a:rPr lang="en-AU" dirty="0" smtClean="0"/>
              <a:t>The nerve cells are insulated to allow messages to pass along them very quickly.</a:t>
            </a:r>
            <a:endParaRPr lang="en-AU" dirty="0"/>
          </a:p>
          <a:p>
            <a:r>
              <a:rPr lang="en-AU" dirty="0"/>
              <a:t>Some nerve cells have very long fibres called axons extending from the cell. These allow the cell to carry messages over long distances.</a:t>
            </a:r>
          </a:p>
          <a:p>
            <a:r>
              <a:rPr lang="en-AU" dirty="0"/>
              <a:t>The longest axon of a human nerve cell reaches from the base of the spine to the toes, and can be over a metre long</a:t>
            </a:r>
            <a:r>
              <a:rPr lang="en-AU" dirty="0" smtClean="0"/>
              <a:t>.</a:t>
            </a:r>
            <a:endParaRPr lang="en-AU" dirty="0"/>
          </a:p>
        </p:txBody>
      </p:sp>
      <p:sp>
        <p:nvSpPr>
          <p:cNvPr id="4" name="TextBox 3"/>
          <p:cNvSpPr txBox="1"/>
          <p:nvPr/>
        </p:nvSpPr>
        <p:spPr>
          <a:xfrm>
            <a:off x="0" y="148208"/>
            <a:ext cx="1510501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Review</a:t>
            </a:r>
            <a:endParaRPr lang="en-AU" sz="32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7121" y="4841890"/>
            <a:ext cx="3497853" cy="207362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7234" y="4548996"/>
            <a:ext cx="2977732" cy="219874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0" y="148208"/>
            <a:ext cx="2339356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Question 17</a:t>
            </a:r>
            <a:endParaRPr lang="en-AU" sz="3200" dirty="0"/>
          </a:p>
        </p:txBody>
      </p:sp>
    </p:spTree>
    <p:extLst>
      <p:ext uri="{BB962C8B-B14F-4D97-AF65-F5344CB8AC3E}">
        <p14:creationId xmlns:p14="http://schemas.microsoft.com/office/powerpoint/2010/main" val="786485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819209"/>
            <a:ext cx="8597660" cy="467294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b="1" dirty="0" smtClean="0"/>
              <a:t>Red Blood Cells (erythrocytes)</a:t>
            </a:r>
          </a:p>
          <a:p>
            <a:r>
              <a:rPr lang="en-AU" dirty="0"/>
              <a:t>Red blood cells carry oxygen from the lungs around to the cells of the body where it is used to release </a:t>
            </a:r>
            <a:r>
              <a:rPr lang="en-AU" dirty="0" smtClean="0"/>
              <a:t>energy.</a:t>
            </a:r>
          </a:p>
          <a:p>
            <a:r>
              <a:rPr lang="en-AU" dirty="0" smtClean="0"/>
              <a:t>They contain haemoglobin to help them carry oxygen.</a:t>
            </a:r>
          </a:p>
          <a:p>
            <a:r>
              <a:rPr lang="en-AU" dirty="0" smtClean="0"/>
              <a:t>Red blood cells </a:t>
            </a:r>
            <a:r>
              <a:rPr lang="en-AU" dirty="0"/>
              <a:t>also carry some carbon dioxide from the cells back to the lungs</a:t>
            </a:r>
            <a:r>
              <a:rPr lang="en-AU" dirty="0" smtClean="0"/>
              <a:t>.</a:t>
            </a:r>
          </a:p>
          <a:p>
            <a:r>
              <a:rPr lang="en-AU" dirty="0" smtClean="0"/>
              <a:t>These cells only survive for 120 days.</a:t>
            </a:r>
          </a:p>
          <a:p>
            <a:r>
              <a:rPr lang="en-AU" dirty="0" smtClean="0"/>
              <a:t>Red blood cells have no nucleus, and are a specialised shape (biconcave) to help them </a:t>
            </a:r>
            <a:br>
              <a:rPr lang="en-AU" dirty="0" smtClean="0"/>
            </a:br>
            <a:r>
              <a:rPr lang="en-AU" dirty="0" smtClean="0"/>
              <a:t>carry oxygen.</a:t>
            </a:r>
            <a:endParaRPr lang="en-AU" dirty="0"/>
          </a:p>
          <a:p>
            <a:pPr marL="0" indent="0">
              <a:buNone/>
            </a:pPr>
            <a:endParaRPr lang="en-AU" dirty="0"/>
          </a:p>
        </p:txBody>
      </p:sp>
      <p:sp>
        <p:nvSpPr>
          <p:cNvPr id="4" name="TextBox 3"/>
          <p:cNvSpPr txBox="1"/>
          <p:nvPr/>
        </p:nvSpPr>
        <p:spPr>
          <a:xfrm>
            <a:off x="0" y="148208"/>
            <a:ext cx="1510501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Review</a:t>
            </a:r>
            <a:endParaRPr lang="en-AU" sz="3200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/>
          </p:nvPr>
        </p:nvGraphicFramePr>
        <p:xfrm>
          <a:off x="9388508" y="5656491"/>
          <a:ext cx="2605964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 smtClean="0"/>
                        <a:t>Vocabulary</a:t>
                      </a:r>
                      <a:endParaRPr lang="en-AU" dirty="0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i="1" baseline="0" dirty="0" smtClean="0"/>
                        <a:t>Haemo</a:t>
                      </a:r>
                      <a:r>
                        <a:rPr lang="en-AU" baseline="0" dirty="0" smtClean="0"/>
                        <a:t> relates to blood</a:t>
                      </a:r>
                    </a:p>
                    <a:p>
                      <a:r>
                        <a:rPr lang="en-AU" i="1" baseline="0" dirty="0" smtClean="0"/>
                        <a:t>Globin</a:t>
                      </a:r>
                      <a:r>
                        <a:rPr lang="en-AU" baseline="0" dirty="0" smtClean="0"/>
                        <a:t> relates to globular</a:t>
                      </a:r>
                      <a:endParaRPr lang="en-AU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6165" y="4706601"/>
            <a:ext cx="2590800" cy="2124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0" y="148208"/>
            <a:ext cx="2339356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Question 17</a:t>
            </a:r>
            <a:endParaRPr lang="en-AU" sz="3200" dirty="0"/>
          </a:p>
        </p:txBody>
      </p:sp>
    </p:spTree>
    <p:extLst>
      <p:ext uri="{BB962C8B-B14F-4D97-AF65-F5344CB8AC3E}">
        <p14:creationId xmlns:p14="http://schemas.microsoft.com/office/powerpoint/2010/main" val="1333759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801956"/>
            <a:ext cx="9144000" cy="520202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b="1" dirty="0" smtClean="0"/>
              <a:t>Fat Cells (adipocytes)</a:t>
            </a:r>
          </a:p>
          <a:p>
            <a:r>
              <a:rPr lang="en-AU" dirty="0" smtClean="0"/>
              <a:t>Fat cells have a flattened nucleus, and can expand easily to allow more fat to be stored.</a:t>
            </a:r>
          </a:p>
          <a:p>
            <a:r>
              <a:rPr lang="en-AU" b="1" dirty="0" smtClean="0"/>
              <a:t>Brown </a:t>
            </a:r>
            <a:r>
              <a:rPr lang="en-AU" b="1" dirty="0"/>
              <a:t>fat cells </a:t>
            </a:r>
            <a:r>
              <a:rPr lang="en-AU" dirty="0"/>
              <a:t>are used to produce heat for the body, especially when it gets cold and you are shivering. </a:t>
            </a:r>
          </a:p>
          <a:p>
            <a:r>
              <a:rPr lang="en-AU" b="1" dirty="0"/>
              <a:t>White fat cells </a:t>
            </a:r>
            <a:r>
              <a:rPr lang="en-AU" dirty="0"/>
              <a:t>are used as a store of </a:t>
            </a:r>
            <a:r>
              <a:rPr lang="en-AU" dirty="0" smtClean="0"/>
              <a:t>energy obtained from our food. </a:t>
            </a:r>
          </a:p>
          <a:p>
            <a:r>
              <a:rPr lang="en-AU" dirty="0" smtClean="0"/>
              <a:t>They </a:t>
            </a:r>
            <a:r>
              <a:rPr lang="en-AU" dirty="0"/>
              <a:t>also form an insulating layer under the </a:t>
            </a:r>
            <a:r>
              <a:rPr lang="en-AU" dirty="0" smtClean="0"/>
              <a:t/>
            </a:r>
            <a:br>
              <a:rPr lang="en-AU" dirty="0" smtClean="0"/>
            </a:br>
            <a:r>
              <a:rPr lang="en-AU" dirty="0" smtClean="0"/>
              <a:t>skin </a:t>
            </a:r>
            <a:r>
              <a:rPr lang="en-AU" dirty="0"/>
              <a:t>that helps to keep the body at a </a:t>
            </a:r>
            <a:r>
              <a:rPr lang="en-AU" dirty="0" smtClean="0"/>
              <a:t>constant</a:t>
            </a:r>
            <a:br>
              <a:rPr lang="en-AU" dirty="0" smtClean="0"/>
            </a:br>
            <a:r>
              <a:rPr lang="en-AU" dirty="0" smtClean="0"/>
              <a:t> </a:t>
            </a:r>
            <a:r>
              <a:rPr lang="en-AU" dirty="0"/>
              <a:t>temperature.</a:t>
            </a:r>
          </a:p>
          <a:p>
            <a:endParaRPr lang="en-AU" dirty="0"/>
          </a:p>
        </p:txBody>
      </p:sp>
      <p:sp>
        <p:nvSpPr>
          <p:cNvPr id="4" name="TextBox 3"/>
          <p:cNvSpPr txBox="1"/>
          <p:nvPr/>
        </p:nvSpPr>
        <p:spPr>
          <a:xfrm>
            <a:off x="0" y="148208"/>
            <a:ext cx="1510501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Review</a:t>
            </a:r>
            <a:endParaRPr lang="en-AU" sz="32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349" y="4588545"/>
            <a:ext cx="3234025" cy="222211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0" y="148208"/>
            <a:ext cx="2339356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Question 17</a:t>
            </a:r>
            <a:endParaRPr lang="en-AU" sz="3200" dirty="0"/>
          </a:p>
        </p:txBody>
      </p:sp>
    </p:spTree>
    <p:extLst>
      <p:ext uri="{BB962C8B-B14F-4D97-AF65-F5344CB8AC3E}">
        <p14:creationId xmlns:p14="http://schemas.microsoft.com/office/powerpoint/2010/main" val="3681256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2157609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Question 3</a:t>
            </a:r>
            <a:endParaRPr lang="en-AU" sz="3200" dirty="0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377024" y="982208"/>
            <a:ext cx="8584096" cy="370198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2800" b="1" dirty="0" smtClean="0">
                <a:latin typeface="+mn-lt"/>
              </a:rPr>
              <a:t>Parts of a Microscope - Lenses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AU" sz="2800" dirty="0" smtClean="0">
                <a:latin typeface="+mn-lt"/>
              </a:rPr>
              <a:t>A lens magnifies an image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AU" sz="2800" dirty="0" smtClean="0">
                <a:latin typeface="+mn-lt"/>
              </a:rPr>
              <a:t>There are two lenses in a microscope: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AU" sz="2800" b="1" dirty="0" smtClean="0"/>
              <a:t>Eyepiece lens </a:t>
            </a:r>
            <a:r>
              <a:rPr lang="en-AU" sz="2800" dirty="0" smtClean="0"/>
              <a:t>– the one you look through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AU" sz="2800" b="1" dirty="0" smtClean="0"/>
              <a:t>Objective lens </a:t>
            </a:r>
            <a:r>
              <a:rPr lang="en-AU" sz="2800" dirty="0" smtClean="0"/>
              <a:t>– the one nearest the object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2346744"/>
              </p:ext>
            </p:extLst>
          </p:nvPr>
        </p:nvGraphicFramePr>
        <p:xfrm>
          <a:off x="9313059" y="5516724"/>
          <a:ext cx="2646908" cy="10109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6469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Vocabulary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 smtClean="0"/>
                        <a:t>Magnify: make small objects look bigger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21633" r="17382"/>
          <a:stretch/>
        </p:blipFill>
        <p:spPr>
          <a:xfrm>
            <a:off x="8330636" y="1444874"/>
            <a:ext cx="2305877" cy="3781023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V="1">
            <a:off x="7513983" y="1590261"/>
            <a:ext cx="1987826" cy="104957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7752522" y="3013544"/>
            <a:ext cx="954156" cy="27034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Title 1"/>
          <p:cNvSpPr txBox="1">
            <a:spLocks/>
          </p:cNvSpPr>
          <p:nvPr/>
        </p:nvSpPr>
        <p:spPr>
          <a:xfrm>
            <a:off x="377024" y="3771128"/>
            <a:ext cx="7749209" cy="370198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2800" b="1" dirty="0" smtClean="0">
                <a:latin typeface="+mn-lt"/>
              </a:rPr>
              <a:t>Parts of a Microscope - Focusing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AU" sz="2800" dirty="0" smtClean="0">
                <a:latin typeface="+mn-lt"/>
              </a:rPr>
              <a:t>There are two focus knobs on a microscope: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AU" sz="2800" b="1" dirty="0" smtClean="0"/>
              <a:t>Coarse focus </a:t>
            </a:r>
            <a:r>
              <a:rPr lang="en-AU" sz="2800" dirty="0" smtClean="0"/>
              <a:t>– brings the sample into general focus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AU" sz="2800" b="1" dirty="0" smtClean="0"/>
              <a:t>Fine focus </a:t>
            </a:r>
            <a:r>
              <a:rPr lang="en-AU" sz="2800" dirty="0" smtClean="0"/>
              <a:t>– fine tunes the focus, increases the detail in the image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8092097" y="3921760"/>
            <a:ext cx="1683345" cy="113614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7646824" y="4374602"/>
            <a:ext cx="2279496" cy="166674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0070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 uiExpand="1" build="p"/>
      <p:bldP spid="14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3615" y="3381916"/>
            <a:ext cx="4238625" cy="234315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824961"/>
            <a:ext cx="5497901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AU" b="1" dirty="0" smtClean="0"/>
              <a:t>Reproductive Cells (sperm and ova)</a:t>
            </a:r>
          </a:p>
          <a:p>
            <a:r>
              <a:rPr lang="en-AU" dirty="0"/>
              <a:t>Sperm and eggs (ova) are cells that contain half the amount of DNA of a normal cell.</a:t>
            </a:r>
          </a:p>
          <a:p>
            <a:r>
              <a:rPr lang="en-AU" dirty="0"/>
              <a:t>They are involved in reproduction</a:t>
            </a:r>
            <a:r>
              <a:rPr lang="en-AU" dirty="0" smtClean="0"/>
              <a:t>.</a:t>
            </a:r>
          </a:p>
          <a:p>
            <a:r>
              <a:rPr lang="en-AU" dirty="0" smtClean="0"/>
              <a:t>When the sperm reaches the ovum, fertilisation occurs to </a:t>
            </a:r>
            <a:br>
              <a:rPr lang="en-AU" dirty="0" smtClean="0"/>
            </a:br>
            <a:r>
              <a:rPr lang="en-AU" dirty="0" smtClean="0"/>
              <a:t>create a new organism.</a:t>
            </a:r>
          </a:p>
          <a:p>
            <a:r>
              <a:rPr lang="en-AU" dirty="0" smtClean="0"/>
              <a:t>The ovum contains a large </a:t>
            </a:r>
            <a:br>
              <a:rPr lang="en-AU" dirty="0" smtClean="0"/>
            </a:br>
            <a:r>
              <a:rPr lang="en-AU" dirty="0" smtClean="0"/>
              <a:t>amount of cytoplasm to provide the new organism with nutrients.</a:t>
            </a:r>
            <a:endParaRPr lang="en-AU" dirty="0"/>
          </a:p>
          <a:p>
            <a:endParaRPr lang="en-AU" dirty="0"/>
          </a:p>
        </p:txBody>
      </p:sp>
      <p:sp>
        <p:nvSpPr>
          <p:cNvPr id="4" name="TextBox 3"/>
          <p:cNvSpPr txBox="1"/>
          <p:nvPr/>
        </p:nvSpPr>
        <p:spPr>
          <a:xfrm>
            <a:off x="0" y="148208"/>
            <a:ext cx="1510501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Review</a:t>
            </a:r>
            <a:endParaRPr lang="en-AU" sz="32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7886" y="824961"/>
            <a:ext cx="3396113" cy="204913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0" y="148208"/>
            <a:ext cx="2339356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Question 17</a:t>
            </a:r>
            <a:endParaRPr lang="en-AU" sz="3200" dirty="0"/>
          </a:p>
        </p:txBody>
      </p:sp>
    </p:spTree>
    <p:extLst>
      <p:ext uri="{BB962C8B-B14F-4D97-AF65-F5344CB8AC3E}">
        <p14:creationId xmlns:p14="http://schemas.microsoft.com/office/powerpoint/2010/main" val="2372512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53972"/>
            <a:ext cx="2807002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Question 4 &amp; 5</a:t>
            </a:r>
            <a:endParaRPr lang="en-AU" sz="3200" dirty="0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377024" y="982208"/>
            <a:ext cx="7953612" cy="370198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2800" b="1" dirty="0" smtClean="0">
                <a:latin typeface="+mn-lt"/>
              </a:rPr>
              <a:t>Parts of a Microscope – Looking at slides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AU" sz="2800" dirty="0" smtClean="0">
                <a:latin typeface="+mn-lt"/>
              </a:rPr>
              <a:t>Samples are put on a thin piece of glass called a slide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AU" sz="2800" dirty="0" smtClean="0"/>
              <a:t>The </a:t>
            </a:r>
            <a:r>
              <a:rPr lang="en-AU" sz="2800" b="1" dirty="0" smtClean="0"/>
              <a:t>stage </a:t>
            </a:r>
            <a:r>
              <a:rPr lang="en-AU" sz="2800" dirty="0" smtClean="0"/>
              <a:t>– holds the slide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AU" sz="2800" b="1" dirty="0" smtClean="0"/>
              <a:t>Light </a:t>
            </a:r>
            <a:r>
              <a:rPr lang="en-AU" sz="2800" dirty="0" smtClean="0"/>
              <a:t>– shines light through the sample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748824"/>
              </p:ext>
            </p:extLst>
          </p:nvPr>
        </p:nvGraphicFramePr>
        <p:xfrm>
          <a:off x="9313059" y="5516724"/>
          <a:ext cx="2646908" cy="10109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6469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Vocabulary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 smtClean="0"/>
                        <a:t>Focusing: making an image clear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21633" r="17382"/>
          <a:stretch/>
        </p:blipFill>
        <p:spPr>
          <a:xfrm>
            <a:off x="8330636" y="1444874"/>
            <a:ext cx="2305877" cy="3781023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5564747" y="2636735"/>
            <a:ext cx="3086272" cy="64715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6965343" y="3335385"/>
            <a:ext cx="1995777" cy="87085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Title 1"/>
          <p:cNvSpPr txBox="1">
            <a:spLocks/>
          </p:cNvSpPr>
          <p:nvPr/>
        </p:nvSpPr>
        <p:spPr>
          <a:xfrm>
            <a:off x="377024" y="3770812"/>
            <a:ext cx="7248276" cy="370198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2800" b="1" dirty="0" smtClean="0">
                <a:latin typeface="+mn-lt"/>
              </a:rPr>
              <a:t>Parts of a Microscope - Support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AU" sz="2800" dirty="0" smtClean="0">
                <a:latin typeface="+mn-lt"/>
              </a:rPr>
              <a:t>Some parts are there to support others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AU" sz="2800" b="1" dirty="0" smtClean="0"/>
              <a:t>Arm </a:t>
            </a:r>
            <a:r>
              <a:rPr lang="en-AU" sz="2800" dirty="0" smtClean="0"/>
              <a:t>– supports the lenses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AU" sz="2800" b="1" dirty="0" smtClean="0"/>
              <a:t>Base </a:t>
            </a:r>
            <a:r>
              <a:rPr lang="en-AU" sz="2800" dirty="0" smtClean="0"/>
              <a:t>– supports the microscope and holds the light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5564747" y="3007360"/>
            <a:ext cx="3995813" cy="207264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13" idx="3"/>
          </p:cNvCxnSpPr>
          <p:nvPr/>
        </p:nvCxnSpPr>
        <p:spPr>
          <a:xfrm flipV="1">
            <a:off x="7625300" y="5202271"/>
            <a:ext cx="1365293" cy="41953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6592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 build="p"/>
      <p:bldP spid="1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2157609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Question 6</a:t>
            </a:r>
            <a:endParaRPr lang="en-AU" sz="3200" dirty="0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377024" y="982208"/>
            <a:ext cx="8433022" cy="370198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5000"/>
              </a:lnSpc>
            </a:pPr>
            <a:r>
              <a:rPr lang="en-AU" sz="2800" b="1" dirty="0" smtClean="0">
                <a:latin typeface="+mn-lt"/>
              </a:rPr>
              <a:t>Using a Microscope</a:t>
            </a:r>
            <a:endParaRPr lang="en-AU" sz="2800" b="1" dirty="0">
              <a:latin typeface="+mn-lt"/>
            </a:endParaRPr>
          </a:p>
          <a:p>
            <a:pPr>
              <a:lnSpc>
                <a:spcPct val="125000"/>
              </a:lnSpc>
            </a:pPr>
            <a:r>
              <a:rPr lang="en-AU" sz="2800" dirty="0" smtClean="0">
                <a:latin typeface="+mn-lt"/>
              </a:rPr>
              <a:t>1. Carry </a:t>
            </a:r>
            <a:r>
              <a:rPr lang="en-AU" sz="2800" dirty="0">
                <a:latin typeface="+mn-lt"/>
              </a:rPr>
              <a:t>the microscope with two </a:t>
            </a:r>
            <a:r>
              <a:rPr lang="en-AU" sz="2800" dirty="0" smtClean="0">
                <a:latin typeface="+mn-lt"/>
              </a:rPr>
              <a:t>hands.</a:t>
            </a:r>
          </a:p>
          <a:p>
            <a:pPr>
              <a:lnSpc>
                <a:spcPct val="125000"/>
              </a:lnSpc>
            </a:pPr>
            <a:r>
              <a:rPr lang="en-AU" sz="2800" dirty="0" smtClean="0">
                <a:latin typeface="+mn-lt"/>
              </a:rPr>
              <a:t>2. Place </a:t>
            </a:r>
            <a:r>
              <a:rPr lang="en-AU" sz="2800" dirty="0">
                <a:latin typeface="+mn-lt"/>
              </a:rPr>
              <a:t>the microscope on a flat </a:t>
            </a:r>
            <a:r>
              <a:rPr lang="en-AU" sz="2800" dirty="0" smtClean="0">
                <a:latin typeface="+mn-lt"/>
              </a:rPr>
              <a:t>surface.</a:t>
            </a:r>
          </a:p>
          <a:p>
            <a:pPr>
              <a:lnSpc>
                <a:spcPct val="125000"/>
              </a:lnSpc>
            </a:pPr>
            <a:r>
              <a:rPr lang="en-AU" sz="2800" dirty="0" smtClean="0">
                <a:latin typeface="+mn-lt"/>
              </a:rPr>
              <a:t>3. Make </a:t>
            </a:r>
            <a:r>
              <a:rPr lang="en-AU" sz="2800" dirty="0">
                <a:latin typeface="+mn-lt"/>
              </a:rPr>
              <a:t>sure the smallest objective lens is in </a:t>
            </a:r>
            <a:r>
              <a:rPr lang="en-AU" sz="2800" dirty="0" smtClean="0">
                <a:latin typeface="+mn-lt"/>
              </a:rPr>
              <a:t>place.</a:t>
            </a:r>
          </a:p>
          <a:p>
            <a:pPr>
              <a:lnSpc>
                <a:spcPct val="125000"/>
              </a:lnSpc>
            </a:pPr>
            <a:r>
              <a:rPr lang="en-AU" sz="2800" dirty="0" smtClean="0">
                <a:latin typeface="+mn-lt"/>
              </a:rPr>
              <a:t>4. Lower </a:t>
            </a:r>
            <a:r>
              <a:rPr lang="en-AU" sz="2800" dirty="0">
                <a:latin typeface="+mn-lt"/>
              </a:rPr>
              <a:t>the stage and put the slide on </a:t>
            </a:r>
            <a:r>
              <a:rPr lang="en-AU" sz="2800" dirty="0" smtClean="0">
                <a:latin typeface="+mn-lt"/>
              </a:rPr>
              <a:t>it.</a:t>
            </a:r>
          </a:p>
          <a:p>
            <a:pPr>
              <a:lnSpc>
                <a:spcPct val="125000"/>
              </a:lnSpc>
            </a:pPr>
            <a:r>
              <a:rPr lang="en-AU" sz="2800" dirty="0" smtClean="0">
                <a:latin typeface="+mn-lt"/>
              </a:rPr>
              <a:t>5. Looking </a:t>
            </a:r>
            <a:r>
              <a:rPr lang="en-AU" sz="2800" dirty="0">
                <a:latin typeface="+mn-lt"/>
              </a:rPr>
              <a:t>from the side, raise the stage to the </a:t>
            </a:r>
            <a:r>
              <a:rPr lang="en-AU" sz="2800" dirty="0" smtClean="0">
                <a:latin typeface="+mn-lt"/>
              </a:rPr>
              <a:t>top</a:t>
            </a:r>
          </a:p>
          <a:p>
            <a:pPr>
              <a:lnSpc>
                <a:spcPct val="125000"/>
              </a:lnSpc>
            </a:pPr>
            <a:r>
              <a:rPr lang="en-AU" sz="2800" dirty="0" smtClean="0">
                <a:latin typeface="+mn-lt"/>
              </a:rPr>
              <a:t>6. Look </a:t>
            </a:r>
            <a:r>
              <a:rPr lang="en-AU" sz="2800" dirty="0">
                <a:latin typeface="+mn-lt"/>
              </a:rPr>
              <a:t>through the eyepiece lens and turn the coarse </a:t>
            </a:r>
            <a:r>
              <a:rPr lang="en-AU" sz="2800" dirty="0" smtClean="0">
                <a:latin typeface="+mn-lt"/>
              </a:rPr>
              <a:t>focus </a:t>
            </a:r>
            <a:r>
              <a:rPr lang="en-AU" sz="2800" dirty="0">
                <a:latin typeface="+mn-lt"/>
              </a:rPr>
              <a:t>knob until you see an </a:t>
            </a:r>
            <a:r>
              <a:rPr lang="en-AU" sz="2800" dirty="0" smtClean="0">
                <a:latin typeface="+mn-lt"/>
              </a:rPr>
              <a:t>image</a:t>
            </a:r>
          </a:p>
          <a:p>
            <a:pPr>
              <a:lnSpc>
                <a:spcPct val="125000"/>
              </a:lnSpc>
            </a:pPr>
            <a:r>
              <a:rPr lang="en-AU" sz="2800" dirty="0" smtClean="0">
                <a:latin typeface="+mn-lt"/>
              </a:rPr>
              <a:t>7. Use </a:t>
            </a:r>
            <a:r>
              <a:rPr lang="en-AU" sz="2800" dirty="0">
                <a:latin typeface="+mn-lt"/>
              </a:rPr>
              <a:t>the fine focus knob to sharpen the image</a:t>
            </a:r>
            <a:endParaRPr lang="en-AU" sz="2800" b="1" dirty="0">
              <a:latin typeface="+mn-lt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748824"/>
              </p:ext>
            </p:extLst>
          </p:nvPr>
        </p:nvGraphicFramePr>
        <p:xfrm>
          <a:off x="9313059" y="5516724"/>
          <a:ext cx="2646908" cy="10109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6469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Vocabulary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 smtClean="0"/>
                        <a:t>Focusing: making an image clear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01602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2157609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Question 7</a:t>
            </a:r>
            <a:endParaRPr lang="en-AU" sz="3200" dirty="0"/>
          </a:p>
        </p:txBody>
      </p:sp>
      <p:sp>
        <p:nvSpPr>
          <p:cNvPr id="2" name="TextBox 1"/>
          <p:cNvSpPr txBox="1"/>
          <p:nvPr/>
        </p:nvSpPr>
        <p:spPr>
          <a:xfrm>
            <a:off x="0" y="732983"/>
            <a:ext cx="9293524" cy="5586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100" dirty="0"/>
              <a:t>Cells are made up of </a:t>
            </a:r>
            <a:r>
              <a:rPr lang="en-AU" sz="2100" dirty="0" smtClean="0"/>
              <a:t>organelles, which are smaller </a:t>
            </a:r>
            <a:r>
              <a:rPr lang="en-AU" sz="2100" dirty="0"/>
              <a:t>parts of the cell, each one having a different function.   </a:t>
            </a:r>
          </a:p>
          <a:p>
            <a:endParaRPr lang="en-AU" sz="2100" dirty="0"/>
          </a:p>
          <a:p>
            <a:r>
              <a:rPr lang="en-AU" sz="2100" dirty="0"/>
              <a:t>All cells have four key features: Cell membrane, vacuole, cytoplasm, DNA</a:t>
            </a:r>
          </a:p>
          <a:p>
            <a:endParaRPr lang="en-AU" sz="2100" dirty="0"/>
          </a:p>
          <a:p>
            <a:r>
              <a:rPr lang="en-AU" sz="2100" b="1" dirty="0" smtClean="0"/>
              <a:t>Cell </a:t>
            </a:r>
            <a:r>
              <a:rPr lang="en-AU" sz="2100" b="1" dirty="0"/>
              <a:t>membrane - </a:t>
            </a:r>
            <a:r>
              <a:rPr lang="en-AU" sz="2100" dirty="0"/>
              <a:t>The cell membrane forms a barrier around the cell</a:t>
            </a:r>
          </a:p>
          <a:p>
            <a:endParaRPr lang="en-AU" sz="2100" dirty="0"/>
          </a:p>
          <a:p>
            <a:r>
              <a:rPr lang="en-AU" sz="2100" b="1" dirty="0"/>
              <a:t>Vacuole </a:t>
            </a:r>
            <a:r>
              <a:rPr lang="en-AU" sz="2100" b="1" dirty="0" smtClean="0"/>
              <a:t>– </a:t>
            </a:r>
            <a:r>
              <a:rPr lang="en-AU" sz="2100" dirty="0" smtClean="0"/>
              <a:t>contains waste or chemicals</a:t>
            </a:r>
            <a:endParaRPr lang="en-AU" sz="2100" dirty="0"/>
          </a:p>
          <a:p>
            <a:endParaRPr lang="en-AU" sz="2100" dirty="0"/>
          </a:p>
          <a:p>
            <a:r>
              <a:rPr lang="en-AU" sz="2100" b="1" dirty="0"/>
              <a:t>Cytoplasm</a:t>
            </a:r>
            <a:r>
              <a:rPr lang="en-AU" sz="2100" dirty="0"/>
              <a:t> – Fluid inside the cell that provides structure and contains </a:t>
            </a:r>
            <a:r>
              <a:rPr lang="en-AU" sz="2100" dirty="0" smtClean="0"/>
              <a:t>smaller parts of the cell</a:t>
            </a:r>
            <a:endParaRPr lang="en-AU" sz="2100" dirty="0"/>
          </a:p>
          <a:p>
            <a:endParaRPr lang="en-AU" sz="2100" dirty="0"/>
          </a:p>
          <a:p>
            <a:r>
              <a:rPr lang="en-AU" sz="2100" b="1" dirty="0"/>
              <a:t>DNA – (deoxyribonucleic acid) </a:t>
            </a:r>
            <a:r>
              <a:rPr lang="en-AU" sz="2100" dirty="0"/>
              <a:t>– provides the instructions for every job the cell needs to do and is passed from one generation to the next. </a:t>
            </a:r>
            <a:r>
              <a:rPr lang="en-AU" sz="2100" dirty="0" smtClean="0"/>
              <a:t>DNA </a:t>
            </a:r>
            <a:r>
              <a:rPr lang="en-AU" sz="2100" dirty="0"/>
              <a:t>is found in the nucleus</a:t>
            </a:r>
            <a:r>
              <a:rPr lang="en-AU" sz="2100" dirty="0" smtClean="0"/>
              <a:t>.</a:t>
            </a:r>
          </a:p>
          <a:p>
            <a:endParaRPr lang="en-AU" sz="2100" dirty="0"/>
          </a:p>
          <a:p>
            <a:r>
              <a:rPr lang="en-AU" sz="2100" b="1" dirty="0" smtClean="0"/>
              <a:t>Nucleus</a:t>
            </a:r>
            <a:r>
              <a:rPr lang="en-AU" sz="2100" dirty="0" smtClean="0"/>
              <a:t> – contains the DNA of the cell  </a:t>
            </a:r>
            <a:r>
              <a:rPr lang="en-AU" sz="2100" dirty="0"/>
              <a:t>			</a:t>
            </a:r>
          </a:p>
        </p:txBody>
      </p:sp>
    </p:spTree>
    <p:extLst>
      <p:ext uri="{BB962C8B-B14F-4D97-AF65-F5344CB8AC3E}">
        <p14:creationId xmlns:p14="http://schemas.microsoft.com/office/powerpoint/2010/main" val="1048723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2157609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Question 8</a:t>
            </a:r>
            <a:endParaRPr lang="en-AU" sz="3200" dirty="0"/>
          </a:p>
        </p:txBody>
      </p:sp>
      <p:sp>
        <p:nvSpPr>
          <p:cNvPr id="2" name="TextBox 1"/>
          <p:cNvSpPr txBox="1"/>
          <p:nvPr/>
        </p:nvSpPr>
        <p:spPr>
          <a:xfrm>
            <a:off x="207705" y="1075955"/>
            <a:ext cx="8902777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/>
              <a:t>Each organelle has a special </a:t>
            </a:r>
            <a:r>
              <a:rPr lang="en-AU" sz="2400" dirty="0" smtClean="0"/>
              <a:t>function. </a:t>
            </a:r>
            <a:endParaRPr lang="en-AU" sz="2400" dirty="0"/>
          </a:p>
          <a:p>
            <a:endParaRPr lang="en-AU" sz="2400" dirty="0"/>
          </a:p>
          <a:p>
            <a:r>
              <a:rPr lang="en-AU" sz="2400" b="1" dirty="0"/>
              <a:t>Mitochondria</a:t>
            </a:r>
            <a:r>
              <a:rPr lang="en-AU" sz="2400" dirty="0"/>
              <a:t> – releases energy from food</a:t>
            </a:r>
          </a:p>
          <a:p>
            <a:endParaRPr lang="en-AU" sz="2400" dirty="0"/>
          </a:p>
          <a:p>
            <a:r>
              <a:rPr lang="en-AU" sz="2400" b="1" dirty="0"/>
              <a:t>Ribosomes</a:t>
            </a:r>
            <a:r>
              <a:rPr lang="en-AU" sz="2400" dirty="0"/>
              <a:t> – produces proteins used by the body for growth and </a:t>
            </a:r>
            <a:r>
              <a:rPr lang="en-AU" sz="2400" dirty="0" smtClean="0"/>
              <a:t>repair</a:t>
            </a:r>
            <a:endParaRPr lang="en-AU" sz="2400" dirty="0"/>
          </a:p>
          <a:p>
            <a:endParaRPr lang="en-AU" sz="2400" dirty="0"/>
          </a:p>
          <a:p>
            <a:r>
              <a:rPr lang="en-AU" sz="2400" b="1" dirty="0"/>
              <a:t>Lysosomes </a:t>
            </a:r>
            <a:r>
              <a:rPr lang="en-AU" sz="2400" dirty="0"/>
              <a:t>– gets rid of waste from the cell</a:t>
            </a:r>
          </a:p>
          <a:p>
            <a:endParaRPr lang="en-AU" sz="2400" dirty="0"/>
          </a:p>
          <a:p>
            <a:r>
              <a:rPr lang="en-AU" sz="2400" b="1" dirty="0"/>
              <a:t>Endoplasmic reticulum</a:t>
            </a:r>
            <a:r>
              <a:rPr lang="en-AU" sz="2400" dirty="0"/>
              <a:t> – allows materials to move through the </a:t>
            </a:r>
            <a:r>
              <a:rPr lang="en-AU" sz="2400" dirty="0" smtClean="0"/>
              <a:t>cell</a:t>
            </a:r>
          </a:p>
          <a:p>
            <a:endParaRPr lang="en-AU" sz="2400" dirty="0"/>
          </a:p>
          <a:p>
            <a:r>
              <a:rPr lang="en-AU" sz="2400" b="1" dirty="0" smtClean="0"/>
              <a:t>Golgi body </a:t>
            </a:r>
            <a:r>
              <a:rPr lang="en-AU" sz="2400" dirty="0" smtClean="0"/>
              <a:t>– </a:t>
            </a:r>
            <a:r>
              <a:rPr lang="en-US" sz="2400" dirty="0" smtClean="0"/>
              <a:t>packages </a:t>
            </a:r>
            <a:r>
              <a:rPr lang="en-US" sz="2400" dirty="0"/>
              <a:t>proteins inside the cell before they are sent to their </a:t>
            </a:r>
            <a:r>
              <a:rPr lang="en-US" sz="2400" dirty="0" smtClean="0"/>
              <a:t>destination</a:t>
            </a:r>
            <a:r>
              <a:rPr lang="en-AU" sz="2400" dirty="0"/>
              <a:t>				</a:t>
            </a:r>
          </a:p>
        </p:txBody>
      </p:sp>
    </p:spTree>
    <p:extLst>
      <p:ext uri="{BB962C8B-B14F-4D97-AF65-F5344CB8AC3E}">
        <p14:creationId xmlns:p14="http://schemas.microsoft.com/office/powerpoint/2010/main" val="2085353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C7B0010-59BC-4D02-AE43-F3042F030D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6190" y="3421043"/>
            <a:ext cx="4514850" cy="330517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148208"/>
            <a:ext cx="2157609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Question 9</a:t>
            </a:r>
            <a:endParaRPr lang="en-AU" sz="3200" dirty="0"/>
          </a:p>
        </p:txBody>
      </p:sp>
      <p:sp>
        <p:nvSpPr>
          <p:cNvPr id="3" name="TextBox 2"/>
          <p:cNvSpPr txBox="1"/>
          <p:nvPr/>
        </p:nvSpPr>
        <p:spPr>
          <a:xfrm>
            <a:off x="519842" y="1166842"/>
            <a:ext cx="875643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/>
              <a:t>Plants have the same parts as animal cells, plus a few extra.  </a:t>
            </a:r>
          </a:p>
          <a:p>
            <a:endParaRPr lang="en-AU" sz="2800" dirty="0"/>
          </a:p>
          <a:p>
            <a:r>
              <a:rPr lang="en-AU" sz="2800" b="1" dirty="0"/>
              <a:t>Cell wall </a:t>
            </a:r>
            <a:r>
              <a:rPr lang="en-AU" sz="2800" dirty="0"/>
              <a:t>– exists outside the cell </a:t>
            </a:r>
            <a:r>
              <a:rPr lang="en-AU" sz="2800" dirty="0" smtClean="0"/>
              <a:t>membrane, supports and protects the cell</a:t>
            </a:r>
            <a:endParaRPr lang="en-AU" sz="2800" dirty="0"/>
          </a:p>
          <a:p>
            <a:endParaRPr lang="en-AU" sz="2800" dirty="0"/>
          </a:p>
          <a:p>
            <a:r>
              <a:rPr lang="en-AU" sz="2800" b="1" dirty="0"/>
              <a:t>Chloroplasts</a:t>
            </a:r>
            <a:r>
              <a:rPr lang="en-AU" sz="2800" dirty="0"/>
              <a:t> -  Contain chlorophyll to </a:t>
            </a:r>
            <a:r>
              <a:rPr lang="en-AU" sz="2800" dirty="0" smtClean="0"/>
              <a:t>photosynthesise.</a:t>
            </a:r>
            <a:endParaRPr lang="en-AU" sz="2800" dirty="0"/>
          </a:p>
          <a:p>
            <a:endParaRPr lang="en-AU" sz="2800" dirty="0"/>
          </a:p>
          <a:p>
            <a:r>
              <a:rPr lang="en-AU" sz="2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63579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2339356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Question 10</a:t>
            </a:r>
            <a:endParaRPr lang="en-AU" sz="3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152" y="1000664"/>
            <a:ext cx="8404392" cy="5696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121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2339356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Question 11</a:t>
            </a:r>
            <a:endParaRPr lang="en-AU" sz="32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547" y="834041"/>
            <a:ext cx="6826370" cy="5970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185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13846</TotalTime>
  <Words>1425</Words>
  <Application>Microsoft Office PowerPoint</Application>
  <PresentationFormat>Widescreen</PresentationFormat>
  <Paragraphs>186</Paragraphs>
  <Slides>20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Science</dc:title>
  <dc:creator>Microsoft account</dc:creator>
  <cp:lastModifiedBy>GULBERTI Ashe [Harrisdale Senior High School]</cp:lastModifiedBy>
  <cp:revision>193</cp:revision>
  <dcterms:created xsi:type="dcterms:W3CDTF">2017-01-28T08:32:28Z</dcterms:created>
  <dcterms:modified xsi:type="dcterms:W3CDTF">2020-06-24T01:27:06Z</dcterms:modified>
</cp:coreProperties>
</file>